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28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0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39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617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400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930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60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08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5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8705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33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5E3429-D972-4847-AFD2-C6CF9AE35BFB}" type="datetimeFigureOut">
              <a:rPr lang="en-US" smtClean="0"/>
              <a:t>8/16/2012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3C3B9-BB7F-46BD-B89B-D4BCA369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10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graphical.weather.gov/gmos/" TargetMode="External"/><Relationship Id="rId2" Type="http://schemas.openxmlformats.org/officeDocument/2006/relationships/hyperlink" Target="http://www.weather.gov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adyandtramp.com/" TargetMode="External"/><Relationship Id="rId4" Type="http://schemas.openxmlformats.org/officeDocument/2006/relationships/hyperlink" Target="http://cleardarksky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Astronomy Weather 101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Bob Bunge</a:t>
            </a:r>
          </a:p>
          <a:p>
            <a:r>
              <a:rPr lang="en-US" dirty="0" smtClean="0"/>
              <a:t>Howard Astronomical League</a:t>
            </a:r>
          </a:p>
          <a:p>
            <a:r>
              <a:rPr lang="en-US" dirty="0" smtClean="0"/>
              <a:t>8/16/2012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4713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URLs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 forecasts: </a:t>
            </a:r>
            <a:r>
              <a:rPr lang="en-US" dirty="0" smtClean="0">
                <a:hlinkClick r:id="rId2"/>
              </a:rPr>
              <a:t>http://www.weather.gov</a:t>
            </a:r>
            <a:endParaRPr lang="en-US" dirty="0" smtClean="0"/>
          </a:p>
          <a:p>
            <a:r>
              <a:rPr lang="en-US" dirty="0" smtClean="0"/>
              <a:t>GMOS: </a:t>
            </a:r>
            <a:r>
              <a:rPr lang="en-US" dirty="0" smtClean="0">
                <a:hlinkClick r:id="rId3"/>
              </a:rPr>
              <a:t>http://graphical.weather.gov/gmos/</a:t>
            </a:r>
            <a:endParaRPr lang="en-US" dirty="0" smtClean="0"/>
          </a:p>
          <a:p>
            <a:r>
              <a:rPr lang="en-US" dirty="0" smtClean="0"/>
              <a:t>AFD: Off point forecast page</a:t>
            </a:r>
          </a:p>
          <a:p>
            <a:r>
              <a:rPr lang="en-US" dirty="0" smtClean="0"/>
              <a:t>CSC: </a:t>
            </a:r>
            <a:r>
              <a:rPr lang="en-US" dirty="0" smtClean="0">
                <a:hlinkClick r:id="rId4"/>
              </a:rPr>
              <a:t>http://cleardarksky.com</a:t>
            </a:r>
            <a:endParaRPr lang="en-US" dirty="0" smtClean="0"/>
          </a:p>
          <a:p>
            <a:r>
              <a:rPr lang="en-US" dirty="0" smtClean="0"/>
              <a:t>Bob’s custom GOES images: </a:t>
            </a:r>
            <a:r>
              <a:rPr lang="en-US" dirty="0" smtClean="0">
                <a:hlinkClick r:id="rId5"/>
              </a:rPr>
              <a:t>http://www.ladyandtramp.com/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5030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Weather 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NOAA’s National Weather Service</a:t>
            </a:r>
          </a:p>
          <a:p>
            <a:pPr lvl="1"/>
            <a:r>
              <a:rPr lang="en-US" dirty="0" smtClean="0"/>
              <a:t>Collects data from around nation/world</a:t>
            </a:r>
          </a:p>
          <a:p>
            <a:pPr lvl="1"/>
            <a:r>
              <a:rPr lang="en-US" dirty="0" smtClean="0"/>
              <a:t>Assimilates that data into computer models</a:t>
            </a:r>
          </a:p>
          <a:p>
            <a:pPr lvl="1"/>
            <a:r>
              <a:rPr lang="en-US" dirty="0" smtClean="0"/>
              <a:t>Resulting forecast guidance is used by humans to create official NWS forecasts</a:t>
            </a:r>
          </a:p>
          <a:p>
            <a:pPr lvl="1"/>
            <a:r>
              <a:rPr lang="en-US" dirty="0" smtClean="0"/>
              <a:t>Models are also disseminated to partners who also create forecasts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741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NWS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National Weather Service is:</a:t>
            </a:r>
          </a:p>
          <a:p>
            <a:pPr lvl="1"/>
            <a:r>
              <a:rPr lang="en-US" dirty="0" smtClean="0"/>
              <a:t>Part of NOAA, Part of </a:t>
            </a:r>
            <a:r>
              <a:rPr lang="en-US" dirty="0" err="1" smtClean="0"/>
              <a:t>Dept</a:t>
            </a:r>
            <a:r>
              <a:rPr lang="en-US" dirty="0" smtClean="0"/>
              <a:t> of Commerce</a:t>
            </a:r>
          </a:p>
          <a:p>
            <a:pPr lvl="1"/>
            <a:r>
              <a:rPr lang="en-US" dirty="0" smtClean="0"/>
              <a:t>122 forecast offices (ours is KLWX, Sterling, VA)</a:t>
            </a:r>
          </a:p>
          <a:p>
            <a:pPr lvl="1"/>
            <a:r>
              <a:rPr lang="en-US" dirty="0" smtClean="0"/>
              <a:t>11 River Forecast centers</a:t>
            </a:r>
          </a:p>
          <a:p>
            <a:pPr lvl="1"/>
            <a:r>
              <a:rPr lang="en-US" dirty="0" smtClean="0"/>
              <a:t>9 National centers (Hurricane, Storm, Space)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About 5,000 employees</a:t>
            </a:r>
          </a:p>
          <a:p>
            <a:pPr lvl="1"/>
            <a:r>
              <a:rPr lang="en-US" dirty="0" smtClean="0"/>
              <a:t>$900 million budget</a:t>
            </a:r>
          </a:p>
        </p:txBody>
      </p:sp>
    </p:spTree>
    <p:extLst>
      <p:ext uri="{BB962C8B-B14F-4D97-AF65-F5344CB8AC3E}">
        <p14:creationId xmlns:p14="http://schemas.microsoft.com/office/powerpoint/2010/main" val="1328971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Observations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Observations come from many sources:</a:t>
            </a:r>
          </a:p>
          <a:p>
            <a:pPr lvl="1"/>
            <a:r>
              <a:rPr lang="en-US" dirty="0" smtClean="0"/>
              <a:t>Surface observations (2000 from airports)</a:t>
            </a:r>
          </a:p>
          <a:p>
            <a:pPr lvl="1"/>
            <a:r>
              <a:rPr lang="en-US" dirty="0" smtClean="0"/>
              <a:t>Twice/daily balloon launches</a:t>
            </a:r>
          </a:p>
          <a:p>
            <a:pPr lvl="1"/>
            <a:r>
              <a:rPr lang="en-US" dirty="0" smtClean="0"/>
              <a:t>Satellite sounding</a:t>
            </a:r>
          </a:p>
          <a:p>
            <a:pPr lvl="1"/>
            <a:r>
              <a:rPr lang="en-US" dirty="0" smtClean="0"/>
              <a:t>Data from 158 </a:t>
            </a:r>
            <a:r>
              <a:rPr lang="en-US" dirty="0" err="1" smtClean="0"/>
              <a:t>doppler</a:t>
            </a:r>
            <a:r>
              <a:rPr lang="en-US" dirty="0" smtClean="0"/>
              <a:t> radars</a:t>
            </a:r>
          </a:p>
          <a:p>
            <a:pPr lvl="1"/>
            <a:r>
              <a:rPr lang="en-US" dirty="0" smtClean="0"/>
              <a:t>Automated commercial aircraft observations</a:t>
            </a:r>
          </a:p>
          <a:p>
            <a:pPr lvl="1"/>
            <a:r>
              <a:rPr lang="en-US" dirty="0" smtClean="0"/>
              <a:t>Surface, balloons, and others from around the world</a:t>
            </a:r>
          </a:p>
          <a:p>
            <a:pPr lvl="1"/>
            <a:r>
              <a:rPr lang="en-US" dirty="0" smtClean="0"/>
              <a:t>Thousands of other surface sites, radar profilers</a:t>
            </a:r>
          </a:p>
          <a:p>
            <a:pPr lvl="1"/>
            <a:r>
              <a:rPr lang="en-US" dirty="0" smtClean="0"/>
              <a:t>Experimental from autos, wind mills,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4917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Observations are used to snapshot the state of the atmosphere.  What does it look like?</a:t>
            </a:r>
          </a:p>
          <a:p>
            <a:r>
              <a:rPr lang="en-US" dirty="0" smtClean="0"/>
              <a:t>Computer models use physics (numeric)</a:t>
            </a:r>
          </a:p>
          <a:p>
            <a:r>
              <a:rPr lang="en-US" dirty="0" smtClean="0"/>
              <a:t>Many different types and relations:</a:t>
            </a:r>
          </a:p>
          <a:p>
            <a:pPr lvl="1"/>
            <a:r>
              <a:rPr lang="en-US" sz="2000" dirty="0" smtClean="0"/>
              <a:t>GFS/WAFS</a:t>
            </a:r>
          </a:p>
          <a:p>
            <a:pPr lvl="1"/>
            <a:r>
              <a:rPr lang="en-US" sz="2000" dirty="0" smtClean="0"/>
              <a:t>NAM</a:t>
            </a:r>
          </a:p>
          <a:p>
            <a:pPr lvl="1"/>
            <a:r>
              <a:rPr lang="en-US" sz="2000" dirty="0" smtClean="0"/>
              <a:t>RUC</a:t>
            </a:r>
          </a:p>
          <a:p>
            <a:r>
              <a:rPr lang="en-US" dirty="0" smtClean="0"/>
              <a:t>Statistical models add in historical data</a:t>
            </a:r>
          </a:p>
          <a:p>
            <a:pPr lvl="1"/>
            <a:r>
              <a:rPr lang="en-US" sz="2000" dirty="0" smtClean="0"/>
              <a:t>MOS, LAMP</a:t>
            </a:r>
          </a:p>
        </p:txBody>
      </p:sp>
    </p:spTree>
    <p:extLst>
      <p:ext uri="{BB962C8B-B14F-4D97-AF65-F5344CB8AC3E}">
        <p14:creationId xmlns:p14="http://schemas.microsoft.com/office/powerpoint/2010/main" val="721404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Models are run by weather agencies around the world.</a:t>
            </a:r>
          </a:p>
          <a:p>
            <a:pPr lvl="1"/>
            <a:r>
              <a:rPr lang="en-US" dirty="0" smtClean="0"/>
              <a:t>US: NWS/NCEP/NCO/EMC</a:t>
            </a:r>
          </a:p>
          <a:p>
            <a:pPr lvl="1"/>
            <a:r>
              <a:rPr lang="en-US" dirty="0" smtClean="0"/>
              <a:t>Europe: ECMWF (Exeter, UK)</a:t>
            </a:r>
          </a:p>
          <a:p>
            <a:pPr lvl="1"/>
            <a:r>
              <a:rPr lang="en-US" dirty="0" smtClean="0"/>
              <a:t>Canada, Japan, China, all run models</a:t>
            </a:r>
          </a:p>
          <a:p>
            <a:r>
              <a:rPr lang="en-US" dirty="0" smtClean="0"/>
              <a:t>Most also run ensembles to quantify uncertainly</a:t>
            </a:r>
          </a:p>
          <a:p>
            <a:r>
              <a:rPr lang="en-US" dirty="0" smtClean="0"/>
              <a:t>Related models: air quality, plume, radiation, volcanic ash are a few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7367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Meteorology is the science, forecasting is the art</a:t>
            </a:r>
          </a:p>
          <a:p>
            <a:r>
              <a:rPr lang="en-US" dirty="0" smtClean="0"/>
              <a:t>NWS human forecasters use models as guidance and attempt to add value, usually at a </a:t>
            </a:r>
            <a:r>
              <a:rPr lang="en-US" dirty="0" err="1" smtClean="0"/>
              <a:t>mesoscale</a:t>
            </a:r>
            <a:r>
              <a:rPr lang="en-US" dirty="0" smtClean="0"/>
              <a:t> level</a:t>
            </a:r>
            <a:endParaRPr lang="en-US" dirty="0"/>
          </a:p>
          <a:p>
            <a:r>
              <a:rPr lang="en-US" dirty="0" smtClean="0"/>
              <a:t>Today, models and forecasts are “gridded” data</a:t>
            </a:r>
          </a:p>
          <a:p>
            <a:r>
              <a:rPr lang="en-US" dirty="0" smtClean="0"/>
              <a:t>Forecasters use tools to tweak models</a:t>
            </a:r>
          </a:p>
          <a:p>
            <a:r>
              <a:rPr lang="en-US" dirty="0" smtClean="0"/>
              <a:t>Computer code builds words from data</a:t>
            </a:r>
          </a:p>
          <a:p>
            <a:r>
              <a:rPr lang="en-US" dirty="0" smtClean="0"/>
              <a:t>5x5km or 2.5x2.5km resolution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47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Weather Enterprise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NWS disseminates raw model data to partners and academia  </a:t>
            </a:r>
          </a:p>
          <a:p>
            <a:r>
              <a:rPr lang="en-US" dirty="0" smtClean="0"/>
              <a:t>Partners produce many products and services</a:t>
            </a:r>
          </a:p>
          <a:p>
            <a:pPr lvl="1"/>
            <a:r>
              <a:rPr lang="en-US" dirty="0" smtClean="0"/>
              <a:t>TV, Radio, niche markets,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$15 billion plus industry, 1000’s of jobs</a:t>
            </a:r>
          </a:p>
          <a:p>
            <a:r>
              <a:rPr lang="en-US" dirty="0" smtClean="0"/>
              <a:t>Exports products and service to other countries</a:t>
            </a:r>
          </a:p>
        </p:txBody>
      </p:sp>
    </p:spTree>
    <p:extLst>
      <p:ext uri="{BB962C8B-B14F-4D97-AF65-F5344CB8AC3E}">
        <p14:creationId xmlns:p14="http://schemas.microsoft.com/office/powerpoint/2010/main" val="970626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 to </a:t>
            </a:r>
            <a:r>
              <a:rPr lang="en-US" dirty="0" err="1" smtClean="0"/>
              <a:t>Astro</a:t>
            </a:r>
            <a:r>
              <a:rPr lang="en-US" dirty="0" smtClean="0"/>
              <a:t> Weather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More than five days; Don’t bother</a:t>
            </a:r>
          </a:p>
          <a:p>
            <a:r>
              <a:rPr lang="en-US" dirty="0" smtClean="0"/>
              <a:t>Watch the NWS point forecast starting a five days</a:t>
            </a:r>
          </a:p>
          <a:p>
            <a:r>
              <a:rPr lang="en-US" dirty="0" smtClean="0"/>
              <a:t>Watch the NWS Gridded MOS at five days</a:t>
            </a:r>
          </a:p>
          <a:p>
            <a:r>
              <a:rPr lang="en-US" dirty="0" smtClean="0"/>
              <a:t>Start reading NWS forecast discussion at three days for uncertainty</a:t>
            </a:r>
          </a:p>
          <a:p>
            <a:r>
              <a:rPr lang="en-US" dirty="0" smtClean="0"/>
              <a:t>Watch CSC at 48 hours.  Compare to GMOS</a:t>
            </a:r>
          </a:p>
          <a:p>
            <a:r>
              <a:rPr lang="en-US" dirty="0" smtClean="0"/>
              <a:t>Watch dew point, wind speed on NWS point forecasts at 48 hours (hourly </a:t>
            </a:r>
            <a:r>
              <a:rPr lang="en-US" dirty="0" err="1" smtClean="0"/>
              <a:t>wx</a:t>
            </a:r>
            <a:r>
              <a:rPr lang="en-US" dirty="0" smtClean="0"/>
              <a:t> graphs)</a:t>
            </a:r>
          </a:p>
          <a:p>
            <a:r>
              <a:rPr lang="en-US" dirty="0" smtClean="0"/>
              <a:t>Watch GOES images at 6 hours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417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450</Words>
  <Application>Microsoft Office PowerPoint</Application>
  <PresentationFormat>On-screen Show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Astronomy Weather 101</vt:lpstr>
      <vt:lpstr>Weather 101</vt:lpstr>
      <vt:lpstr>About NWS</vt:lpstr>
      <vt:lpstr>Observations</vt:lpstr>
      <vt:lpstr>Computer Models</vt:lpstr>
      <vt:lpstr>More models</vt:lpstr>
      <vt:lpstr>Forecasting</vt:lpstr>
      <vt:lpstr>The Weather Enterprise</vt:lpstr>
      <vt:lpstr>Approach to Astro Weather</vt:lpstr>
      <vt:lpstr>URLs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Astronomy Weather 101</dc:title>
  <dc:creator>Robert Bunge</dc:creator>
  <cp:lastModifiedBy>Robert Bunge</cp:lastModifiedBy>
  <cp:revision>7</cp:revision>
  <dcterms:created xsi:type="dcterms:W3CDTF">2012-08-16T19:27:27Z</dcterms:created>
  <dcterms:modified xsi:type="dcterms:W3CDTF">2012-08-16T21:23:52Z</dcterms:modified>
</cp:coreProperties>
</file>